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sldIdLst>
    <p:sldId id="337" r:id="rId2"/>
    <p:sldId id="338" r:id="rId3"/>
    <p:sldId id="340" r:id="rId4"/>
    <p:sldId id="342" r:id="rId5"/>
    <p:sldId id="349" r:id="rId6"/>
    <p:sldId id="350" r:id="rId7"/>
    <p:sldId id="357" r:id="rId8"/>
    <p:sldId id="352" r:id="rId9"/>
    <p:sldId id="353" r:id="rId10"/>
    <p:sldId id="354" r:id="rId11"/>
    <p:sldId id="356" r:id="rId12"/>
    <p:sldId id="358" r:id="rId13"/>
    <p:sldId id="345" r:id="rId14"/>
    <p:sldId id="346" r:id="rId15"/>
    <p:sldId id="347" r:id="rId16"/>
    <p:sldId id="348" r:id="rId17"/>
    <p:sldId id="35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orey, Charles" initials="DC" lastIdx="17" clrIdx="0">
    <p:extLst>
      <p:ext uri="{19B8F6BF-5375-455C-9EA6-DF929625EA0E}">
        <p15:presenceInfo xmlns:p15="http://schemas.microsoft.com/office/powerpoint/2012/main" userId="S::chd20@ic.ac.uk::c1877bfd-cdb3-4e6a-a37a-af50a77502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557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1T12:03:51.426" idx="1">
    <p:pos x="3118" y="1574"/>
    <p:text>here, have a diagram or even animation to show what i'm expecting to get in this project (moving finger, getting voltage data)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5T14:40:58.044" idx="13">
    <p:pos x="10" y="10"/>
    <p:text>do i need/want to keep this slide?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1T12:07:39.052" idx="4">
    <p:pos x="153" y="414"/>
    <p:text>HERE, put plots of EIT data to show what they should look like, explain how the EIT data was collected (roughly), how the actuation works/worked</p:text>
    <p:extLst>
      <p:ext uri="{C676402C-5697-4E1C-873F-D02D1690AC5C}">
        <p15:threadingInfo xmlns:p15="http://schemas.microsoft.com/office/powerpoint/2012/main" timeZoneBias="-60"/>
      </p:ext>
    </p:extLst>
  </p:cm>
  <p:cm authorId="1" dt="2021-09-01T12:08:58.631" idx="5">
    <p:pos x="153" y="550"/>
    <p:text>why is the value changing? because the path length/geometry is changing, the connectivity and current isn't changing (path length increase -&gt; resistance increase)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21-09-01T12:10:16.261" idx="6">
    <p:pos x="153" y="686"/>
    <p:text>R = (rho * L) / A, so as flex, L gets bigger meaning R increases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21-09-01T12:19:20.170" idx="8">
    <p:pos x="153" y="822"/>
    <p:text>refer to EIT overview from one of james' papers/works</p:text>
    <p:extLst>
      <p:ext uri="{C676402C-5697-4E1C-873F-D02D1690AC5C}">
        <p15:threadingInfo xmlns:p15="http://schemas.microsoft.com/office/powerpoint/2012/main" timeZoneBias="-60">
          <p15:parentCm authorId="1" idx="4"/>
        </p15:threadingInfo>
      </p:ext>
    </p:extLst>
  </p:cm>
  <p:cm authorId="1" dt="2021-09-04T19:02:33.279" idx="12">
    <p:pos x="4652" y="2627"/>
    <p:text>**need to clarify how this equation is relevant (what parts of the plots/actuators are R, rho, etc)</p:text>
    <p:extLst>
      <p:ext uri="{C676402C-5697-4E1C-873F-D02D1690AC5C}">
        <p15:threadingInfo xmlns:p15="http://schemas.microsoft.com/office/powerpoint/2012/main" timeZoneBias="-60"/>
      </p:ext>
    </p:extLst>
  </p:cm>
  <p:cm authorId="1" dt="2021-09-06T12:44:15.823" idx="17">
    <p:pos x="2519" y="3334"/>
    <p:text>resistivity? resistance?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1T12:05:04.776" idx="2">
    <p:pos x="4545" y="646"/>
    <p:text>add in some empirical results if i have something good to show</p:text>
    <p:extLst>
      <p:ext uri="{C676402C-5697-4E1C-873F-D02D1690AC5C}">
        <p15:threadingInfo xmlns:p15="http://schemas.microsoft.com/office/powerpoint/2012/main" timeZoneBias="-60"/>
      </p:ext>
    </p:extLst>
  </p:cm>
  <p:cm authorId="1" dt="2021-09-06T10:05:14.436" idx="15">
    <p:pos x="4545" y="782"/>
    <p:text>I do not have any for these prelim actuator iterations</p:text>
    <p:extLst>
      <p:ext uri="{C676402C-5697-4E1C-873F-D02D1690AC5C}">
        <p15:threadingInfo xmlns:p15="http://schemas.microsoft.com/office/powerpoint/2012/main" timeZoneBias="-60">
          <p15:parentCm authorId="1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2T17:03:02.367" idx="9">
    <p:pos x="10" y="10"/>
    <p:text>add some data/empirical results if i have any!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1T12:11:18.256" idx="7">
    <p:pos x="10" y="10"/>
    <p:text>explain how i synced point tracking with EIT data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331A3-7029-4B03-8430-06BD67D54E4C}" type="datetimeFigureOut">
              <a:rPr lang="en-GB" smtClean="0"/>
              <a:t>06/09/2021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5D1BC-9983-4287-89B4-668722DC47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98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2438400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16000" y="3581400"/>
            <a:ext cx="8534400" cy="5334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16000" y="2590800"/>
            <a:ext cx="10363200" cy="9906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1016000" y="1371600"/>
            <a:ext cx="2032000" cy="914400"/>
          </a:xfrm>
          <a:effectLst/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3149600" y="1371600"/>
            <a:ext cx="2032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5283200" y="1371600"/>
            <a:ext cx="2032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9160A-4159-604C-A8F3-6B3CD35C77F9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37F929B-4DCF-F944-943E-07B128983E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4244" y="260661"/>
            <a:ext cx="2153132" cy="564052"/>
          </a:xfrm>
          <a:prstGeom prst="rect">
            <a:avLst/>
          </a:prstGeom>
        </p:spPr>
      </p:pic>
      <p:pic>
        <p:nvPicPr>
          <p:cNvPr id="18" name="Picture 5" descr="map">
            <a:extLst>
              <a:ext uri="{FF2B5EF4-FFF2-40B4-BE49-F238E27FC236}">
                <a16:creationId xmlns:a16="http://schemas.microsoft.com/office/drawing/2014/main" id="{7C54BA9D-330F-D14E-B324-D48E74212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1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675671" y="4740577"/>
            <a:ext cx="4516329" cy="2046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418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3505200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16800" y="3657600"/>
            <a:ext cx="4470400" cy="1066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06400" y="1828800"/>
            <a:ext cx="6400800" cy="1524000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406400" y="3657600"/>
            <a:ext cx="2032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2540000" y="3657600"/>
            <a:ext cx="2032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4673600" y="3657600"/>
            <a:ext cx="2032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83FDA-B8C1-1D4C-AC20-9BB135CDB594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C7AD9135-408F-974A-81A0-6929B103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4244" y="260661"/>
            <a:ext cx="2153132" cy="564052"/>
          </a:xfrm>
          <a:prstGeom prst="rect">
            <a:avLst/>
          </a:prstGeom>
        </p:spPr>
      </p:pic>
      <p:pic>
        <p:nvPicPr>
          <p:cNvPr id="18" name="Picture 5" descr="map">
            <a:extLst>
              <a:ext uri="{FF2B5EF4-FFF2-40B4-BE49-F238E27FC236}">
                <a16:creationId xmlns:a16="http://schemas.microsoft.com/office/drawing/2014/main" id="{9E75DBB9-3942-7A4A-844F-28B8D69355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1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487781" y="1458236"/>
            <a:ext cx="4704219" cy="2046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168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0" y="2667000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8000" y="4114801"/>
            <a:ext cx="7721600" cy="685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08000" y="2819401"/>
            <a:ext cx="7721600" cy="12954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9347200" y="16764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9347200" y="48768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9347200" y="38100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9347200" y="27432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B0372653-0CFA-B445-BD28-6BF8F626B6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4244" y="260661"/>
            <a:ext cx="2153132" cy="5640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1E6975-A824-794C-A20D-291AFD7181F7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26" name="Picture 5" descr="map">
            <a:extLst>
              <a:ext uri="{FF2B5EF4-FFF2-40B4-BE49-F238E27FC236}">
                <a16:creationId xmlns:a16="http://schemas.microsoft.com/office/drawing/2014/main" id="{6F5B0400-0092-A441-AFE8-B5539CAACC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1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91565"/>
            <a:ext cx="4516329" cy="212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495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740"/>
            <a:ext cx="100584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28759"/>
            <a:ext cx="11836400" cy="5014841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buSzPct val="50000"/>
              <a:buFont typeface="Wingdings" charset="2"/>
              <a:buChar char="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buSzPct val="40000"/>
              <a:buFont typeface="Wingdings" charset="2"/>
              <a:buChar char="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buSzPct val="40000"/>
              <a:buFont typeface="Wingdings" charset="2"/>
              <a:buChar char="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28064" y="6338268"/>
            <a:ext cx="1771389" cy="457200"/>
          </a:xfrm>
        </p:spPr>
        <p:txBody>
          <a:bodyPr/>
          <a:lstStyle>
            <a:lvl1pPr algn="r">
              <a:defRPr/>
            </a:lvl1pPr>
          </a:lstStyle>
          <a:p>
            <a:pPr algn="r">
              <a:defRPr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670459" y="6332565"/>
            <a:ext cx="1521541" cy="457200"/>
          </a:xfrm>
        </p:spPr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995C1-0B8D-7A45-9E19-569A6A183752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8B6B4E-8847-6C40-A64D-1A9A9CF42A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2286" y="260661"/>
            <a:ext cx="1645089" cy="430961"/>
          </a:xfrm>
          <a:prstGeom prst="rect">
            <a:avLst/>
          </a:prstGeom>
        </p:spPr>
      </p:pic>
      <p:pic>
        <p:nvPicPr>
          <p:cNvPr id="11" name="Picture 6" descr="map">
            <a:extLst>
              <a:ext uri="{FF2B5EF4-FFF2-40B4-BE49-F238E27FC236}">
                <a16:creationId xmlns:a16="http://schemas.microsoft.com/office/drawing/2014/main" id="{A0AE7915-DB71-094D-B946-724472875D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28448" y="5943600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424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04" y="197925"/>
            <a:ext cx="10159782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13" y="943661"/>
            <a:ext cx="11796761" cy="5071059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79ECFD6-BB84-FB48-B9B3-DB4B9F6F00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2286" y="260661"/>
            <a:ext cx="1645089" cy="430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D5439-EB86-5641-A13B-F98B1D53FEBA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6" name="Picture 6" descr="map">
            <a:extLst>
              <a:ext uri="{FF2B5EF4-FFF2-40B4-BE49-F238E27FC236}">
                <a16:creationId xmlns:a16="http://schemas.microsoft.com/office/drawing/2014/main" id="{0DF249DC-4D48-4744-B67F-4D5545A595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28448" y="5943600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FBBCF6D-B243-1749-BBC9-DFD10BA2F3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28064" y="6302643"/>
            <a:ext cx="1771389" cy="457200"/>
          </a:xfrm>
        </p:spPr>
        <p:txBody>
          <a:bodyPr/>
          <a:lstStyle>
            <a:lvl1pPr algn="r">
              <a:defRPr/>
            </a:lvl1pPr>
          </a:lstStyle>
          <a:p>
            <a:pPr algn="r">
              <a:defRPr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7A449E-88BD-5B40-B4DB-231F27B8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0459" y="6296940"/>
            <a:ext cx="1521541" cy="457200"/>
          </a:xfrm>
        </p:spPr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E895D4-B493-F346-8424-ACB1FC21A7E2}"/>
              </a:ext>
            </a:extLst>
          </p:cNvPr>
          <p:cNvSpPr txBox="1"/>
          <p:nvPr userDrawn="1"/>
        </p:nvSpPr>
        <p:spPr bwMode="auto">
          <a:xfrm>
            <a:off x="244624" y="6176963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BAC84D1-B9B4-4446-B823-4C90EC5EB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2286" y="260661"/>
            <a:ext cx="1645089" cy="430961"/>
          </a:xfrm>
          <a:prstGeom prst="rect">
            <a:avLst/>
          </a:prstGeom>
        </p:spPr>
      </p:pic>
      <p:pic>
        <p:nvPicPr>
          <p:cNvPr id="11" name="Picture 6" descr="map">
            <a:extLst>
              <a:ext uri="{FF2B5EF4-FFF2-40B4-BE49-F238E27FC236}">
                <a16:creationId xmlns:a16="http://schemas.microsoft.com/office/drawing/2014/main" id="{B5EE6C68-41CE-134E-B871-7E265D347D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28448" y="5943600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BB6A87-D2FD-4845-B7E2-E84D1287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28064" y="6338268"/>
            <a:ext cx="1771389" cy="457200"/>
          </a:xfrm>
        </p:spPr>
        <p:txBody>
          <a:bodyPr/>
          <a:lstStyle>
            <a:lvl1pPr algn="r">
              <a:defRPr/>
            </a:lvl1pPr>
          </a:lstStyle>
          <a:p>
            <a:pPr algn="r"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DF6FAC2D-F3F7-D04E-A10A-D8385C2F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0459" y="6332565"/>
            <a:ext cx="1521541" cy="457200"/>
          </a:xfrm>
        </p:spPr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DBAE8D6-B1D0-774F-B61E-DAB58889D33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43886" y="260661"/>
            <a:ext cx="1005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E4786"/>
                </a:solidFill>
                <a:latin typeface="Tahoma"/>
                <a:ea typeface="Tahoma" panose="020B0604030504040204" pitchFamily="34" charset="0"/>
                <a:cs typeface="Tahom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17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352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528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70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GB" sz="3200" kern="0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286610-C88B-904D-BFBC-F8CE002F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5" y="1066800"/>
            <a:ext cx="5791200" cy="494792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F55226-BE02-4245-B193-C776EE318D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67061" y="1066800"/>
            <a:ext cx="5791200" cy="494792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129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F0943E-ABBC-9340-9365-38A1591F16A0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FC5E8E2-60F5-E14A-8084-9EAB01BD1D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2286" y="260661"/>
            <a:ext cx="1645089" cy="430961"/>
          </a:xfrm>
          <a:prstGeom prst="rect">
            <a:avLst/>
          </a:prstGeom>
        </p:spPr>
      </p:pic>
      <p:pic>
        <p:nvPicPr>
          <p:cNvPr id="4" name="Picture 6" descr="map">
            <a:extLst>
              <a:ext uri="{FF2B5EF4-FFF2-40B4-BE49-F238E27FC236}">
                <a16:creationId xmlns:a16="http://schemas.microsoft.com/office/drawing/2014/main" id="{61B50A32-1049-2B44-8672-DBAE31154F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28448" y="5943600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36DDDA-594E-BB4F-899F-46711263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28064" y="6338268"/>
            <a:ext cx="1771389" cy="457200"/>
          </a:xfrm>
        </p:spPr>
        <p:txBody>
          <a:bodyPr/>
          <a:lstStyle>
            <a:lvl1pPr algn="r">
              <a:defRPr/>
            </a:lvl1pPr>
          </a:lstStyle>
          <a:p>
            <a:pPr algn="r">
              <a:defRPr/>
            </a:pPr>
            <a:endParaRPr lang="en-US" dirty="0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0E51167F-5137-9B4F-9356-D3AF52D7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0459" y="6332565"/>
            <a:ext cx="1521541" cy="457200"/>
          </a:xfrm>
        </p:spPr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kumimoji="0" lang="en-GB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2147" y="6224587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9978" y="6224587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6" r:id="rId7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17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35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528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70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882" indent="-34288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11" indent="-285735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2940" indent="-2285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116" indent="-22858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293" indent="-22858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469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644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8821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5997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2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8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1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09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5.mp4"/><Relationship Id="rId7" Type="http://schemas.openxmlformats.org/officeDocument/2006/relationships/image" Target="../media/image2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5.mp4"/><Relationship Id="rId9" Type="http://schemas.openxmlformats.org/officeDocument/2006/relationships/comments" Target="../comments/commen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5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C42F69DD-6AB9-8549-BFB6-BC5719105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MRes</a:t>
            </a:r>
            <a:r>
              <a:rPr lang="en-US" dirty="0"/>
              <a:t> thesis presentation</a:t>
            </a:r>
          </a:p>
          <a:p>
            <a:r>
              <a:rPr lang="en-US" dirty="0"/>
              <a:t>Charlie DeLorey</a:t>
            </a:r>
          </a:p>
          <a:p>
            <a:r>
              <a:rPr lang="en-US" dirty="0"/>
              <a:t>07/09/2021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AE9BB0-39A9-1945-AC1F-2BC82279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Soft Robot Shape Using Electrical Impedance Tomography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CF6EF792-3F83-4101-91CE-8D4BBBF408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8700" t="8467" r="-11138" b="18146"/>
          <a:stretch/>
        </p:blipFill>
        <p:spPr>
          <a:xfrm>
            <a:off x="9347200" y="1676400"/>
            <a:ext cx="2336800" cy="990600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62D55F2-59C2-4A9F-9391-8B1AD82DDA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2308" t="6838" r="-7786" b="30937"/>
          <a:stretch/>
        </p:blipFill>
        <p:spPr>
          <a:xfrm>
            <a:off x="9347200" y="4876800"/>
            <a:ext cx="2336800" cy="99060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EF559F4-6149-4DB5-87DB-6E7B9253622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432" t="9877" r="5432" b="13033"/>
          <a:stretch/>
        </p:blipFill>
        <p:spPr>
          <a:xfrm>
            <a:off x="9347200" y="3810000"/>
            <a:ext cx="2336800" cy="990600"/>
          </a:xfr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04F27CE-149F-4CE4-B970-94D37493851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-16200" t="-15395" r="-10251" b="1"/>
          <a:stretch/>
        </p:blipFill>
        <p:spPr>
          <a:xfrm>
            <a:off x="9347200" y="2743200"/>
            <a:ext cx="2336800" cy="990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2770F-4F07-BC48-9B13-CF58B0312B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69588" y="6202363"/>
            <a:ext cx="1522412" cy="457200"/>
          </a:xfrm>
        </p:spPr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5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04" y="87265"/>
            <a:ext cx="10159782" cy="609600"/>
          </a:xfrm>
        </p:spPr>
        <p:txBody>
          <a:bodyPr/>
          <a:lstStyle/>
          <a:p>
            <a:r>
              <a:rPr lang="en-US" dirty="0"/>
              <a:t>Methodology – SDM cable-driven actuator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C8251-493C-4AD5-8B09-18EAF5EA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9E0E0C-D2A1-4F80-A9F2-DD509A517651}"/>
              </a:ext>
            </a:extLst>
          </p:cNvPr>
          <p:cNvGrpSpPr/>
          <p:nvPr/>
        </p:nvGrpSpPr>
        <p:grpSpPr>
          <a:xfrm>
            <a:off x="7300612" y="3437633"/>
            <a:ext cx="3240512" cy="2372360"/>
            <a:chOff x="6498086" y="3708384"/>
            <a:chExt cx="3240512" cy="2372360"/>
          </a:xfrm>
        </p:grpSpPr>
        <p:pic>
          <p:nvPicPr>
            <p:cNvPr id="17" name="copper_wire_actuator_5_iterations-2021-08-26">
              <a:hlinkClick r:id="" action="ppaction://media"/>
              <a:extLst>
                <a:ext uri="{FF2B5EF4-FFF2-40B4-BE49-F238E27FC236}">
                  <a16:creationId xmlns:a16="http://schemas.microsoft.com/office/drawing/2014/main" id="{86CBD53A-1BCC-460B-9A1D-F387E03CA4A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6498086" y="3708384"/>
              <a:ext cx="3163765" cy="2372360"/>
            </a:xfrm>
            <a:prstGeom prst="rect">
              <a:avLst/>
            </a:prstGeom>
          </p:spPr>
        </p:pic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C7AF8485-3592-4F94-86C5-5E8F5648961C}"/>
                </a:ext>
              </a:extLst>
            </p:cNvPr>
            <p:cNvSpPr txBox="1"/>
            <p:nvPr/>
          </p:nvSpPr>
          <p:spPr>
            <a:xfrm>
              <a:off x="8955393" y="3738338"/>
              <a:ext cx="7832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800" i="1" dirty="0">
                  <a:solidFill>
                    <a:schemeClr val="bg1"/>
                  </a:solidFill>
                </a:rPr>
                <a:t>0.5x speed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3A72A1-32D5-4850-ADF7-7AAF8FC86973}"/>
              </a:ext>
            </a:extLst>
          </p:cNvPr>
          <p:cNvGrpSpPr/>
          <p:nvPr/>
        </p:nvGrpSpPr>
        <p:grpSpPr>
          <a:xfrm>
            <a:off x="365044" y="917113"/>
            <a:ext cx="5335605" cy="5175034"/>
            <a:chOff x="430389" y="1521046"/>
            <a:chExt cx="4186400" cy="40604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B76E2D-E73A-4033-B06D-88E75B0ED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9071" y="1521046"/>
              <a:ext cx="1970793" cy="20223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984D87-0AC3-4DA8-83EC-239D797F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9314" y="1521046"/>
              <a:ext cx="1844780" cy="2022304"/>
            </a:xfrm>
            <a:prstGeom prst="rect">
              <a:avLst/>
            </a:prstGeom>
          </p:spPr>
        </p:pic>
        <p:pic>
          <p:nvPicPr>
            <p:cNvPr id="14" name="Picture 13" descr="A close-up of a circuit board&#10;&#10;Description automatically generated with low confidence">
              <a:extLst>
                <a:ext uri="{FF2B5EF4-FFF2-40B4-BE49-F238E27FC236}">
                  <a16:creationId xmlns:a16="http://schemas.microsoft.com/office/drawing/2014/main" id="{C4AD33A6-80B6-41D1-B5D2-A9499C365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389" y="3701376"/>
              <a:ext cx="4186400" cy="1880084"/>
            </a:xfrm>
            <a:prstGeom prst="rect">
              <a:avLst/>
            </a:prstGeom>
          </p:spPr>
        </p:pic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C7AF8485-3592-4F94-86C5-5E8F5648961C}"/>
              </a:ext>
            </a:extLst>
          </p:cNvPr>
          <p:cNvSpPr txBox="1"/>
          <p:nvPr/>
        </p:nvSpPr>
        <p:spPr>
          <a:xfrm>
            <a:off x="649295" y="3121363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E339-76E1-4A29-A3BB-76E59005E8AD}"/>
              </a:ext>
            </a:extLst>
          </p:cNvPr>
          <p:cNvSpPr txBox="1"/>
          <p:nvPr/>
        </p:nvSpPr>
        <p:spPr>
          <a:xfrm>
            <a:off x="2835831" y="3105936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B9E9C4-20AF-4C87-B393-9B7DB22090A1}"/>
              </a:ext>
            </a:extLst>
          </p:cNvPr>
          <p:cNvSpPr txBox="1"/>
          <p:nvPr/>
        </p:nvSpPr>
        <p:spPr>
          <a:xfrm>
            <a:off x="365044" y="3699826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D22976-2D73-41F0-BEE3-E09C0F0ACC19}"/>
              </a:ext>
            </a:extLst>
          </p:cNvPr>
          <p:cNvSpPr txBox="1"/>
          <p:nvPr/>
        </p:nvSpPr>
        <p:spPr>
          <a:xfrm>
            <a:off x="6193328" y="917113"/>
            <a:ext cx="5455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Shape deposition modelling (SDM) cable-driven finger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EIT chamber placed anterior running lengthwise along the finger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Cable drive provides reliable and measurable actuation with a simple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A99796-1869-4C56-92DF-BC7F792E1D19}"/>
              </a:ext>
            </a:extLst>
          </p:cNvPr>
          <p:cNvSpPr txBox="1"/>
          <p:nvPr/>
        </p:nvSpPr>
        <p:spPr>
          <a:xfrm>
            <a:off x="626018" y="5350268"/>
            <a:ext cx="935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/>
              <a:t>EIT chamber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C17149-0890-4A8A-BCE6-182606D40C1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94950" y="4771805"/>
            <a:ext cx="140371" cy="5689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138C48-1899-4D41-B7F5-DDB8A8706842}"/>
              </a:ext>
            </a:extLst>
          </p:cNvPr>
          <p:cNvSpPr txBox="1"/>
          <p:nvPr/>
        </p:nvSpPr>
        <p:spPr>
          <a:xfrm>
            <a:off x="2003591" y="5573638"/>
            <a:ext cx="935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/>
              <a:t>Electrodes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44F0DB-EFE1-4EE2-929B-6F67174165C5}"/>
              </a:ext>
            </a:extLst>
          </p:cNvPr>
          <p:cNvCxnSpPr>
            <a:cxnSpLocks/>
          </p:cNvCxnSpPr>
          <p:nvPr/>
        </p:nvCxnSpPr>
        <p:spPr bwMode="auto">
          <a:xfrm flipV="1">
            <a:off x="2472523" y="5117425"/>
            <a:ext cx="366925" cy="4467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41FE642-6AD3-404C-B2E2-594090FBCE87}"/>
              </a:ext>
            </a:extLst>
          </p:cNvPr>
          <p:cNvSpPr txBox="1"/>
          <p:nvPr/>
        </p:nvSpPr>
        <p:spPr>
          <a:xfrm>
            <a:off x="696203" y="1201608"/>
            <a:ext cx="935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/>
              <a:t>EIT chamber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AB103B-3175-4903-8796-61F97410D883}"/>
              </a:ext>
            </a:extLst>
          </p:cNvPr>
          <p:cNvCxnSpPr>
            <a:cxnSpLocks/>
          </p:cNvCxnSpPr>
          <p:nvPr/>
        </p:nvCxnSpPr>
        <p:spPr bwMode="auto">
          <a:xfrm>
            <a:off x="1165135" y="1413455"/>
            <a:ext cx="657841" cy="211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F7D4EEA-296B-48D8-AB80-9E271D2A4113}"/>
              </a:ext>
            </a:extLst>
          </p:cNvPr>
          <p:cNvSpPr txBox="1"/>
          <p:nvPr/>
        </p:nvSpPr>
        <p:spPr>
          <a:xfrm>
            <a:off x="3330730" y="1145637"/>
            <a:ext cx="935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/>
              <a:t>EIT chamber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C2876C-D773-4160-9730-4438929D3DF7}"/>
              </a:ext>
            </a:extLst>
          </p:cNvPr>
          <p:cNvCxnSpPr>
            <a:cxnSpLocks/>
          </p:cNvCxnSpPr>
          <p:nvPr/>
        </p:nvCxnSpPr>
        <p:spPr bwMode="auto">
          <a:xfrm>
            <a:off x="3799662" y="1357484"/>
            <a:ext cx="657841" cy="211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F2CB747-49C3-4759-AB32-ABB4BB959E02}"/>
              </a:ext>
            </a:extLst>
          </p:cNvPr>
          <p:cNvSpPr txBox="1"/>
          <p:nvPr/>
        </p:nvSpPr>
        <p:spPr>
          <a:xfrm>
            <a:off x="2737599" y="1790740"/>
            <a:ext cx="935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/>
              <a:t>Electrodes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DC5D09-5A62-47FB-8AB4-5DA8B0987888}"/>
              </a:ext>
            </a:extLst>
          </p:cNvPr>
          <p:cNvCxnSpPr>
            <a:cxnSpLocks/>
          </p:cNvCxnSpPr>
          <p:nvPr/>
        </p:nvCxnSpPr>
        <p:spPr bwMode="auto">
          <a:xfrm>
            <a:off x="3535292" y="1925319"/>
            <a:ext cx="264370" cy="223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AD9D6D-54BD-426E-A056-1164B01944F2}"/>
              </a:ext>
            </a:extLst>
          </p:cNvPr>
          <p:cNvCxnSpPr>
            <a:cxnSpLocks/>
          </p:cNvCxnSpPr>
          <p:nvPr/>
        </p:nvCxnSpPr>
        <p:spPr bwMode="auto">
          <a:xfrm flipH="1">
            <a:off x="2288912" y="1925319"/>
            <a:ext cx="572800" cy="111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F9384B8-0313-4649-B323-C3CEB0EBEAE0}"/>
              </a:ext>
            </a:extLst>
          </p:cNvPr>
          <p:cNvSpPr txBox="1"/>
          <p:nvPr/>
        </p:nvSpPr>
        <p:spPr>
          <a:xfrm>
            <a:off x="7248463" y="5473378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06701056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Point tracking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C8251-493C-4AD5-8B09-18EAF5EA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D22976-2D73-41F0-BEE3-E09C0F0ACC19}"/>
              </a:ext>
            </a:extLst>
          </p:cNvPr>
          <p:cNvSpPr txBox="1"/>
          <p:nvPr/>
        </p:nvSpPr>
        <p:spPr>
          <a:xfrm>
            <a:off x="210591" y="1853114"/>
            <a:ext cx="23845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OpenCV methods used to track markers along actuator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Derived bending angle of soft robot finger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Synchronisation of video with data done with blue LED in frame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51C5C3-704E-4C6C-A237-62ECEAFB98AF}"/>
              </a:ext>
            </a:extLst>
          </p:cNvPr>
          <p:cNvGrpSpPr/>
          <p:nvPr/>
        </p:nvGrpSpPr>
        <p:grpSpPr>
          <a:xfrm>
            <a:off x="3369828" y="1921329"/>
            <a:ext cx="4721882" cy="3394941"/>
            <a:chOff x="2744747" y="2402193"/>
            <a:chExt cx="4442320" cy="3081589"/>
          </a:xfrm>
        </p:grpSpPr>
        <p:pic>
          <p:nvPicPr>
            <p:cNvPr id="8" name="Picture 7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645D0BD3-8498-479D-8BEB-3450775C0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7508"/>
            <a:stretch/>
          </p:blipFill>
          <p:spPr>
            <a:xfrm>
              <a:off x="2744747" y="2402193"/>
              <a:ext cx="4442320" cy="30815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A4B41-6AD4-4311-885D-34E189E92ADB}"/>
                </a:ext>
              </a:extLst>
            </p:cNvPr>
            <p:cNvSpPr txBox="1"/>
            <p:nvPr/>
          </p:nvSpPr>
          <p:spPr>
            <a:xfrm>
              <a:off x="6296889" y="4746472"/>
              <a:ext cx="7251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000" i="1" dirty="0">
                  <a:solidFill>
                    <a:schemeClr val="bg1"/>
                  </a:solidFill>
                </a:rPr>
                <a:t>Pixels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4766C8-6D7B-446A-A8C8-FD512F43E22A}"/>
              </a:ext>
            </a:extLst>
          </p:cNvPr>
          <p:cNvGrpSpPr/>
          <p:nvPr/>
        </p:nvGrpSpPr>
        <p:grpSpPr>
          <a:xfrm>
            <a:off x="8398502" y="3070819"/>
            <a:ext cx="3385850" cy="2462360"/>
            <a:chOff x="8109477" y="3246526"/>
            <a:chExt cx="3108454" cy="2260624"/>
          </a:xfrm>
        </p:grpSpPr>
        <p:pic>
          <p:nvPicPr>
            <p:cNvPr id="12" name="copper_wire_actuator_35fast_chamber_5minmax_10_iterations_3-2021-09-01-aruco_tracking">
              <a:hlinkClick r:id="" action="ppaction://media"/>
              <a:extLst>
                <a:ext uri="{FF2B5EF4-FFF2-40B4-BE49-F238E27FC236}">
                  <a16:creationId xmlns:a16="http://schemas.microsoft.com/office/drawing/2014/main" id="{D15C7D5F-CA32-4856-A9A4-35C8825A8832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8109477" y="3246526"/>
              <a:ext cx="3014755" cy="22606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E5BA81-7FAE-4B41-AC75-A9F9F6EE6CAD}"/>
                </a:ext>
              </a:extLst>
            </p:cNvPr>
            <p:cNvSpPr txBox="1"/>
            <p:nvPr/>
          </p:nvSpPr>
          <p:spPr>
            <a:xfrm>
              <a:off x="10447137" y="3627199"/>
              <a:ext cx="770794" cy="508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000" i="1" dirty="0" err="1">
                  <a:solidFill>
                    <a:schemeClr val="bg1"/>
                  </a:solidFill>
                </a:rPr>
                <a:t>ArUco</a:t>
              </a:r>
              <a:r>
                <a:rPr lang="en-GB" sz="1000" i="1" dirty="0">
                  <a:solidFill>
                    <a:schemeClr val="bg1"/>
                  </a:solidFill>
                </a:rPr>
                <a:t> marker tracking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D8FAB2-2099-4AEC-BD23-BA54D37038CE}"/>
              </a:ext>
            </a:extLst>
          </p:cNvPr>
          <p:cNvGrpSpPr/>
          <p:nvPr/>
        </p:nvGrpSpPr>
        <p:grpSpPr>
          <a:xfrm>
            <a:off x="8398501" y="966136"/>
            <a:ext cx="3283789" cy="2462360"/>
            <a:chOff x="8109477" y="1438877"/>
            <a:chExt cx="3014755" cy="2260624"/>
          </a:xfrm>
        </p:grpSpPr>
        <p:pic>
          <p:nvPicPr>
            <p:cNvPr id="6" name="tracked_r-b_markers_footage">
              <a:hlinkClick r:id="" action="ppaction://media"/>
              <a:extLst>
                <a:ext uri="{FF2B5EF4-FFF2-40B4-BE49-F238E27FC236}">
                  <a16:creationId xmlns:a16="http://schemas.microsoft.com/office/drawing/2014/main" id="{CF75516A-659B-49B2-BA05-AFE208E340C0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109477" y="1438877"/>
              <a:ext cx="3014754" cy="226062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8880E1-5DBA-4269-AD88-AF01CCF88B9F}"/>
                </a:ext>
              </a:extLst>
            </p:cNvPr>
            <p:cNvSpPr txBox="1"/>
            <p:nvPr/>
          </p:nvSpPr>
          <p:spPr>
            <a:xfrm>
              <a:off x="10353438" y="1491177"/>
              <a:ext cx="770794" cy="36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000" i="1" dirty="0">
                  <a:solidFill>
                    <a:schemeClr val="bg1"/>
                  </a:solidFill>
                </a:rPr>
                <a:t>Optical flow tracking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FF3850-9480-4D70-AB7C-07EAECE9CC1F}"/>
              </a:ext>
            </a:extLst>
          </p:cNvPr>
          <p:cNvSpPr txBox="1"/>
          <p:nvPr/>
        </p:nvSpPr>
        <p:spPr>
          <a:xfrm>
            <a:off x="4093527" y="4448211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1F35D-BAD2-417B-BE15-B9FA2B57A852}"/>
              </a:ext>
            </a:extLst>
          </p:cNvPr>
          <p:cNvSpPr txBox="1"/>
          <p:nvPr/>
        </p:nvSpPr>
        <p:spPr>
          <a:xfrm>
            <a:off x="8345196" y="966136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966E4E-CDB9-476D-872D-4D4D593CC98F}"/>
              </a:ext>
            </a:extLst>
          </p:cNvPr>
          <p:cNvSpPr txBox="1"/>
          <p:nvPr/>
        </p:nvSpPr>
        <p:spPr>
          <a:xfrm>
            <a:off x="8455856" y="3402441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76109935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04" y="154382"/>
            <a:ext cx="10159782" cy="609600"/>
          </a:xfrm>
        </p:spPr>
        <p:txBody>
          <a:bodyPr/>
          <a:lstStyle/>
          <a:p>
            <a:r>
              <a:rPr lang="en-US" dirty="0"/>
              <a:t>Results – Finger actuation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D007A-D2F5-4FFD-AC6F-144597CD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B62F4-421E-4AD0-AEC4-3976FBCE91DD}"/>
              </a:ext>
            </a:extLst>
          </p:cNvPr>
          <p:cNvSpPr txBox="1"/>
          <p:nvPr/>
        </p:nvSpPr>
        <p:spPr>
          <a:xfrm>
            <a:off x="4341556" y="1597821"/>
            <a:ext cx="361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Physical performance of SDM actuator</a:t>
            </a:r>
          </a:p>
        </p:txBody>
      </p:sp>
      <p:pic>
        <p:nvPicPr>
          <p:cNvPr id="3" name="copper_wire_actuator_35fast_chamber_5minmax_10_iterations_3-2021-09-01">
            <a:hlinkClick r:id="" action="ppaction://media"/>
            <a:extLst>
              <a:ext uri="{FF2B5EF4-FFF2-40B4-BE49-F238E27FC236}">
                <a16:creationId xmlns:a16="http://schemas.microsoft.com/office/drawing/2014/main" id="{3BC67B5C-5528-4CE4-95A6-90889D95F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3675" y="2440341"/>
            <a:ext cx="4320031" cy="32393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84F12C-1717-4116-847E-80BF7FD38718}"/>
              </a:ext>
            </a:extLst>
          </p:cNvPr>
          <p:cNvSpPr txBox="1"/>
          <p:nvPr/>
        </p:nvSpPr>
        <p:spPr>
          <a:xfrm>
            <a:off x="8224573" y="2926710"/>
            <a:ext cx="3612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i="1" dirty="0"/>
              <a:t>**Here I am going to add an image or two of me testing the physical limits of the actuator, max bend angle, it moving something of particular mass, etc</a:t>
            </a:r>
          </a:p>
        </p:txBody>
      </p:sp>
    </p:spTree>
    <p:extLst>
      <p:ext uri="{BB962C8B-B14F-4D97-AF65-F5344CB8AC3E}">
        <p14:creationId xmlns:p14="http://schemas.microsoft.com/office/powerpoint/2010/main" val="81860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EIT data with actuator bending</a:t>
            </a:r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E998B71C-96BE-4FF2-9F8D-C2FEBB079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158"/>
          <a:stretch/>
        </p:blipFill>
        <p:spPr>
          <a:xfrm>
            <a:off x="752739" y="1616443"/>
            <a:ext cx="4437046" cy="315616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D007A-D2F5-4FFD-AC6F-144597CD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5538A-CA50-4260-90D1-2FFE710DED3D}"/>
              </a:ext>
            </a:extLst>
          </p:cNvPr>
          <p:cNvSpPr txBox="1"/>
          <p:nvPr/>
        </p:nvSpPr>
        <p:spPr>
          <a:xfrm>
            <a:off x="7396845" y="504862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EIT signal change nonlinearly as bending angle increases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46846-9BC7-4F60-871F-740D3FAA646C}"/>
              </a:ext>
            </a:extLst>
          </p:cNvPr>
          <p:cNvSpPr txBox="1"/>
          <p:nvPr/>
        </p:nvSpPr>
        <p:spPr>
          <a:xfrm>
            <a:off x="1374654" y="5049180"/>
            <a:ext cx="3366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EIT signals of joints change when finger is actuated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04E07F-4072-40DF-A81D-57D343A935B2}"/>
              </a:ext>
            </a:extLst>
          </p:cNvPr>
          <p:cNvGrpSpPr/>
          <p:nvPr/>
        </p:nvGrpSpPr>
        <p:grpSpPr>
          <a:xfrm>
            <a:off x="6614970" y="2329544"/>
            <a:ext cx="5058207" cy="2443066"/>
            <a:chOff x="6339136" y="2721975"/>
            <a:chExt cx="4976357" cy="23746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111D55-7A72-42DA-84F5-97D7672FB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00" t="11709" r="5200"/>
            <a:stretch/>
          </p:blipFill>
          <p:spPr>
            <a:xfrm>
              <a:off x="6339136" y="2721975"/>
              <a:ext cx="4976357" cy="2374636"/>
            </a:xfrm>
            <a:prstGeom prst="rect">
              <a:avLst/>
            </a:prstGeom>
          </p:spPr>
        </p:pic>
        <p:pic>
          <p:nvPicPr>
            <p:cNvPr id="9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303A9AA5-E68F-422F-9809-8F56D6E36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894" t="12653" r="81933" b="76830"/>
            <a:stretch/>
          </p:blipFill>
          <p:spPr>
            <a:xfrm>
              <a:off x="6773290" y="2770353"/>
              <a:ext cx="582222" cy="58013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17140DE-1C1F-4F1B-87F9-3135BE229C49}"/>
              </a:ext>
            </a:extLst>
          </p:cNvPr>
          <p:cNvSpPr txBox="1"/>
          <p:nvPr/>
        </p:nvSpPr>
        <p:spPr>
          <a:xfrm>
            <a:off x="1300050" y="1385017"/>
            <a:ext cx="361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Voltages against SDM actuator cable pull distance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987266-233F-441E-B45F-AC0CB7BA8074}"/>
              </a:ext>
            </a:extLst>
          </p:cNvPr>
          <p:cNvSpPr txBox="1"/>
          <p:nvPr/>
        </p:nvSpPr>
        <p:spPr>
          <a:xfrm>
            <a:off x="7337998" y="1681416"/>
            <a:ext cx="3612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Bending angle with measured voltage by joint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0505C-6C72-4366-B447-B175D89092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221" t="11466" r="1490" b="71747"/>
          <a:stretch/>
        </p:blipFill>
        <p:spPr>
          <a:xfrm>
            <a:off x="266700" y="1935299"/>
            <a:ext cx="755765" cy="728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CA036B-E7BE-4CA4-8407-F638F790EDC3}"/>
              </a:ext>
            </a:extLst>
          </p:cNvPr>
          <p:cNvSpPr txBox="1"/>
          <p:nvPr/>
        </p:nvSpPr>
        <p:spPr>
          <a:xfrm>
            <a:off x="2507497" y="4712441"/>
            <a:ext cx="1197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/>
              <a:t>Time (samples)</a:t>
            </a:r>
          </a:p>
        </p:txBody>
      </p:sp>
    </p:spTree>
    <p:extLst>
      <p:ext uri="{BB962C8B-B14F-4D97-AF65-F5344CB8AC3E}">
        <p14:creationId xmlns:p14="http://schemas.microsoft.com/office/powerpoint/2010/main" val="277279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275D9A-2BCD-4047-A747-A9BB4CA42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some materials are compliant or could be considered “soft”, they are not all suitable to work with a fluid-actuated system</a:t>
            </a:r>
          </a:p>
          <a:p>
            <a:r>
              <a:rPr lang="en-US" dirty="0"/>
              <a:t>A simple 6-electrode EIT chamber was added to a soft robot actuator and could provide sensing signals as to the shape change of the actuator</a:t>
            </a:r>
          </a:p>
          <a:p>
            <a:r>
              <a:rPr lang="en-US" dirty="0"/>
              <a:t>As soft robots are naturally compliant and flexible, using a similarly soft sensor still allows the robot to move freely</a:t>
            </a:r>
          </a:p>
          <a:p>
            <a:r>
              <a:rPr lang="en-US" dirty="0"/>
              <a:t>Future work includes:</a:t>
            </a:r>
          </a:p>
          <a:p>
            <a:pPr lvl="1"/>
            <a:r>
              <a:rPr lang="en-US" dirty="0"/>
              <a:t>Advanced ML techniques applied to large data sets</a:t>
            </a:r>
          </a:p>
          <a:p>
            <a:pPr lvl="1"/>
            <a:r>
              <a:rPr lang="en-US" dirty="0"/>
              <a:t>Develop chamber with more electrodes to acquire more detailed sensor data (using an FPC)</a:t>
            </a:r>
          </a:p>
          <a:p>
            <a:pPr lvl="1"/>
            <a:r>
              <a:rPr lang="en-US" dirty="0"/>
              <a:t>Assemble multiple fingers together to create a grasper, and evaluate the performance of the fingers on grasping and object recognition tasks (from EIT data alone)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7FBBDE-BBEC-47CA-BB99-BAF077D7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2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275D9A-2BCD-4047-A747-A9BB4CA42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References to be inserted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9E755C-37CC-45D6-99E6-1608D9BF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75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275D9A-2BCD-4047-A747-A9BB4CA42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6FE01-17FA-43F9-A961-15C27079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74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275D9A-2BCD-4047-A747-A9BB4CA42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 think it would be a good idea to put in some additional images/text, in case anyone asks about things I’m not already presenting on. This will be </a:t>
            </a:r>
            <a:r>
              <a:rPr lang="en-US" i="1"/>
              <a:t>added today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B5C8E6-6556-41D0-B065-0F3826AF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93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51BEBD-FE72-4E41-9A05-F85A6564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This slide will be removed for the actual presentation, I have it here for reference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A41D39-3155-7146-A3D3-CF3DD9182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68" indent="-171450">
              <a:spcBef>
                <a:spcPts val="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Abstract </a:t>
            </a:r>
            <a:endParaRPr lang="en-US" sz="10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Intro and literature review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Problem statement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 of robotics: soft vs rigid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Sensors and soft robots (grippers)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Control schemes for soft robots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Electrical impedance tomography (EIT) 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Chronology of my project (simulations, silicone, hydraulic, back to silicone, data, ML, analysis and writeup)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Aims and objectives </a:t>
            </a:r>
            <a:r>
              <a:rPr lang="en-US" sz="1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(showing a working moving soft finger that can be accurately sensed with my EIT setup to a satisfactory state)</a:t>
            </a:r>
            <a:endParaRPr lang="en-US" sz="1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Methodology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Integrated 3D printed hydraulic finger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SDM silicone cable-actuated finger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EIT chamber (side sections, maybe even take a picture of a cut up actuator)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Actuation (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cable+stepper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motor, Arduino)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 acquisition (DAQ, electrodes, serial connection, webcam)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Software (data processing and alignment, probably some filtering for EIT data,)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Experimental setup/protocol (e.g. finger actuated 5 times, ..., finger comes in contact with object _____, ...)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Results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EIT voltage data vs cable pull length data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EIT+cable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data vs ground truth camera data (get performance error)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T: Perhaps a full EIT image of the chamber in varying states of actuation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ML function learning performance/accuracy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Conclusion and discussion (a little bit)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Discussion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Conclusions and summary of my results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Future work: 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 would I fix the problems I stated above</a:t>
            </a: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Assuming I fix my problems, what would I do with this (full grasper, add fingertips, what applications that would have, ...)</a:t>
            </a:r>
          </a:p>
          <a:p>
            <a:pPr marL="1600200" lvl="3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discussion off of being able to get an EIT image from my finger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Conclusion (if I have time), “I made this it does this it’s great”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References </a:t>
            </a:r>
          </a:p>
          <a:p>
            <a:endParaRPr lang="en-US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9B4B9-C95D-4877-BA18-0D63BEE1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7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Objectives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275D9A-2BCD-4047-A747-A9BB4CA42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Sensing complications in soft robotics</a:t>
            </a:r>
          </a:p>
          <a:p>
            <a:pPr lvl="1"/>
            <a:r>
              <a:rPr lang="en-US" dirty="0"/>
              <a:t>Soft robots are difficult to model due to their near infinite degrees of freedom from their compliant nature</a:t>
            </a:r>
          </a:p>
          <a:p>
            <a:pPr lvl="1"/>
            <a:r>
              <a:rPr lang="en-US" dirty="0"/>
              <a:t>Rigid sensors would inhibit this compliant nature, preventing normal function</a:t>
            </a:r>
          </a:p>
          <a:p>
            <a:r>
              <a:rPr lang="en-US" dirty="0"/>
              <a:t>Proposed solution</a:t>
            </a:r>
          </a:p>
          <a:p>
            <a:pPr lvl="1"/>
            <a:r>
              <a:rPr lang="en-US" dirty="0"/>
              <a:t>A flexible soft sensor system that can detect soft robot actuation without impinging on normal movement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0E03CC-66F7-4FD2-969E-EA66BFEA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3" name="sdm_actuator_upright_cable_pull_landscape-converted">
            <a:hlinkClick r:id="" action="ppaction://media"/>
            <a:extLst>
              <a:ext uri="{FF2B5EF4-FFF2-40B4-BE49-F238E27FC236}">
                <a16:creationId xmlns:a16="http://schemas.microsoft.com/office/drawing/2014/main" id="{6F7FFDDD-2140-40EB-BE7F-457CE7985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4437" y="3672047"/>
            <a:ext cx="4049111" cy="22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5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C275D9A-2BCD-4047-A747-A9BB4CA42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EIDORS</a:t>
            </a:r>
          </a:p>
          <a:p>
            <a:r>
              <a:rPr lang="en-US" dirty="0"/>
              <a:t>Hydraulic actuator</a:t>
            </a:r>
          </a:p>
          <a:p>
            <a:r>
              <a:rPr lang="en-US" dirty="0"/>
              <a:t>SDM actuator</a:t>
            </a:r>
          </a:p>
          <a:p>
            <a:r>
              <a:rPr lang="en-US" dirty="0"/>
              <a:t>EIT data</a:t>
            </a:r>
          </a:p>
          <a:p>
            <a:r>
              <a:rPr lang="en-US" dirty="0"/>
              <a:t>Computer vision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C8251-493C-4AD5-8B09-18EAF5EA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EIDORS Simulations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C8251-493C-4AD5-8B09-18EAF5EA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E9A4D6-79C4-4304-9E9B-8FAE9885E89F}"/>
              </a:ext>
            </a:extLst>
          </p:cNvPr>
          <p:cNvSpPr txBox="1"/>
          <p:nvPr/>
        </p:nvSpPr>
        <p:spPr>
          <a:xfrm>
            <a:off x="6486618" y="3296861"/>
            <a:ext cx="3283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EIDORS¹ is an open-source software for simulating EIT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Current sources and reading points are electrodes, placed on a volume</a:t>
            </a:r>
          </a:p>
        </p:txBody>
      </p:sp>
      <p:pic>
        <p:nvPicPr>
          <p:cNvPr id="6" name="Content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75E077D9-3B21-4F6A-9187-89188AC6C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88"/>
          <a:stretch/>
        </p:blipFill>
        <p:spPr>
          <a:xfrm>
            <a:off x="6486618" y="1094457"/>
            <a:ext cx="3336934" cy="1727073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1F082D-0531-4EE5-BFA5-DCAE55437976}"/>
              </a:ext>
            </a:extLst>
          </p:cNvPr>
          <p:cNvGrpSpPr/>
          <p:nvPr/>
        </p:nvGrpSpPr>
        <p:grpSpPr>
          <a:xfrm>
            <a:off x="2149319" y="1094457"/>
            <a:ext cx="3570625" cy="2022195"/>
            <a:chOff x="230199" y="1060467"/>
            <a:chExt cx="4109357" cy="2530688"/>
          </a:xfrm>
        </p:grpSpPr>
        <p:pic>
          <p:nvPicPr>
            <p:cNvPr id="8" name="Picture 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0ACFCC0-487F-4D2C-86F0-2DFD67B6C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917"/>
            <a:stretch/>
          </p:blipFill>
          <p:spPr>
            <a:xfrm>
              <a:off x="230199" y="1060467"/>
              <a:ext cx="4109357" cy="216135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24F55D-5506-4002-BC31-A6AC715FA112}"/>
                </a:ext>
              </a:extLst>
            </p:cNvPr>
            <p:cNvSpPr txBox="1"/>
            <p:nvPr/>
          </p:nvSpPr>
          <p:spPr>
            <a:xfrm>
              <a:off x="1618244" y="3221823"/>
              <a:ext cx="1431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No bend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25C392-573E-446C-AE98-364F45D2B11F}"/>
              </a:ext>
            </a:extLst>
          </p:cNvPr>
          <p:cNvSpPr txBox="1"/>
          <p:nvPr/>
        </p:nvSpPr>
        <p:spPr>
          <a:xfrm>
            <a:off x="7415381" y="2821530"/>
            <a:ext cx="143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Single bend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697921-9407-47FD-81BC-960B0B6C79F5}"/>
              </a:ext>
            </a:extLst>
          </p:cNvPr>
          <p:cNvGrpSpPr/>
          <p:nvPr/>
        </p:nvGrpSpPr>
        <p:grpSpPr>
          <a:xfrm>
            <a:off x="2136074" y="3509240"/>
            <a:ext cx="3583870" cy="2254303"/>
            <a:chOff x="4492241" y="884029"/>
            <a:chExt cx="3583870" cy="2254303"/>
          </a:xfrm>
        </p:grpSpPr>
        <p:pic>
          <p:nvPicPr>
            <p:cNvPr id="20" name="Picture 19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04540966-49FF-47E0-83F8-D59B09BB9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17"/>
            <a:stretch/>
          </p:blipFill>
          <p:spPr>
            <a:xfrm>
              <a:off x="4492241" y="884029"/>
              <a:ext cx="3583870" cy="188497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E013CC-DE4F-4B77-BFCA-EC79B4A929C7}"/>
                </a:ext>
              </a:extLst>
            </p:cNvPr>
            <p:cNvSpPr txBox="1"/>
            <p:nvPr/>
          </p:nvSpPr>
          <p:spPr>
            <a:xfrm>
              <a:off x="5589514" y="2769000"/>
              <a:ext cx="1431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Two bends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8897E-5307-4C80-A18F-641F522BDBE1}"/>
              </a:ext>
            </a:extLst>
          </p:cNvPr>
          <p:cNvSpPr txBox="1"/>
          <p:nvPr/>
        </p:nvSpPr>
        <p:spPr>
          <a:xfrm>
            <a:off x="6615012" y="6200142"/>
            <a:ext cx="36452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[1]: </a:t>
            </a:r>
            <a:r>
              <a:rPr lang="en-US" sz="1000" b="0" i="0" dirty="0">
                <a:solidFill>
                  <a:srgbClr val="000000"/>
                </a:solidFill>
                <a:effectLst/>
              </a:rPr>
              <a:t>Andy Adler, William R B Lionheart (2006) "Uses and abuses of EIDORS: An extensible software base for EIT", </a:t>
            </a:r>
            <a:r>
              <a:rPr lang="en-US" sz="1000" b="0" i="1" dirty="0">
                <a:solidFill>
                  <a:srgbClr val="000000"/>
                </a:solidFill>
                <a:effectLst/>
              </a:rPr>
              <a:t>Physiol. Meas.</a:t>
            </a:r>
            <a:r>
              <a:rPr lang="en-US" sz="1000" b="0" i="0" dirty="0">
                <a:solidFill>
                  <a:srgbClr val="000000"/>
                </a:solidFill>
                <a:effectLst/>
              </a:rPr>
              <a:t> 27:S25-S42, 2006</a:t>
            </a:r>
            <a:endParaRPr lang="en-GB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DDE8B1-54DD-4134-B279-9CFDBBFD5681}"/>
              </a:ext>
            </a:extLst>
          </p:cNvPr>
          <p:cNvSpPr txBox="1"/>
          <p:nvPr/>
        </p:nvSpPr>
        <p:spPr>
          <a:xfrm>
            <a:off x="2107473" y="1124349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2F2D06-2483-4A63-900D-F52D21F593BF}"/>
              </a:ext>
            </a:extLst>
          </p:cNvPr>
          <p:cNvSpPr txBox="1"/>
          <p:nvPr/>
        </p:nvSpPr>
        <p:spPr>
          <a:xfrm>
            <a:off x="6490401" y="1112699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EE6C4A-36D3-492D-8148-A455D25439DA}"/>
              </a:ext>
            </a:extLst>
          </p:cNvPr>
          <p:cNvSpPr txBox="1"/>
          <p:nvPr/>
        </p:nvSpPr>
        <p:spPr>
          <a:xfrm>
            <a:off x="2159675" y="3507686"/>
            <a:ext cx="52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97731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EIDORS </a:t>
            </a:r>
            <a:r>
              <a:rPr lang="en-US" dirty="0" err="1"/>
              <a:t>PneuNet</a:t>
            </a:r>
            <a:r>
              <a:rPr lang="en-US" dirty="0"/>
              <a:t> simulations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C8251-493C-4AD5-8B09-18EAF5EA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E077D9-3B21-4F6A-9187-89188AC6C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20" r="4520" b="14582"/>
          <a:stretch/>
        </p:blipFill>
        <p:spPr>
          <a:xfrm>
            <a:off x="4520142" y="1059731"/>
            <a:ext cx="3759799" cy="1662179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8DBC1D4-4B9E-4C6E-9108-EFE2BDB7F1E7}"/>
              </a:ext>
            </a:extLst>
          </p:cNvPr>
          <p:cNvGrpSpPr/>
          <p:nvPr/>
        </p:nvGrpSpPr>
        <p:grpSpPr>
          <a:xfrm>
            <a:off x="779544" y="1059731"/>
            <a:ext cx="3302599" cy="2027093"/>
            <a:chOff x="910636" y="516880"/>
            <a:chExt cx="3780152" cy="24311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ACFCC0-487F-4D2C-86F0-2DFD67B6C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246" r="5246"/>
            <a:stretch/>
          </p:blipFill>
          <p:spPr>
            <a:xfrm>
              <a:off x="910636" y="516880"/>
              <a:ext cx="3780152" cy="19882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5708B6-28F5-4A12-ADE3-C04CF342920E}"/>
                </a:ext>
              </a:extLst>
            </p:cNvPr>
            <p:cNvSpPr txBox="1"/>
            <p:nvPr/>
          </p:nvSpPr>
          <p:spPr>
            <a:xfrm>
              <a:off x="2078260" y="2505087"/>
              <a:ext cx="1431689" cy="442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No bend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2548C35-B717-41A8-A2B1-942C68727978}"/>
              </a:ext>
            </a:extLst>
          </p:cNvPr>
          <p:cNvSpPr txBox="1"/>
          <p:nvPr/>
        </p:nvSpPr>
        <p:spPr>
          <a:xfrm>
            <a:off x="5492803" y="2721910"/>
            <a:ext cx="181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Primary bend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9EA41C-3EC1-4A66-8745-5F187CBB106B}"/>
              </a:ext>
            </a:extLst>
          </p:cNvPr>
          <p:cNvGrpSpPr/>
          <p:nvPr/>
        </p:nvGrpSpPr>
        <p:grpSpPr>
          <a:xfrm>
            <a:off x="8562769" y="1059731"/>
            <a:ext cx="2791031" cy="2014778"/>
            <a:chOff x="1872653" y="3608575"/>
            <a:chExt cx="3518698" cy="25400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540966-49FF-47E0-83F8-D59B09BB9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78" r="11200"/>
            <a:stretch/>
          </p:blipFill>
          <p:spPr>
            <a:xfrm>
              <a:off x="1872653" y="3608575"/>
              <a:ext cx="3518698" cy="208434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CC232E-5A12-4D67-8F3A-20691DAC369D}"/>
                </a:ext>
              </a:extLst>
            </p:cNvPr>
            <p:cNvSpPr txBox="1"/>
            <p:nvPr/>
          </p:nvSpPr>
          <p:spPr>
            <a:xfrm>
              <a:off x="2437087" y="5683016"/>
              <a:ext cx="2389827" cy="465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Secondary bend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B90145-CDC9-4195-82E7-A94648FDD998}"/>
              </a:ext>
            </a:extLst>
          </p:cNvPr>
          <p:cNvGrpSpPr/>
          <p:nvPr/>
        </p:nvGrpSpPr>
        <p:grpSpPr>
          <a:xfrm>
            <a:off x="7652624" y="3645988"/>
            <a:ext cx="3641588" cy="2022635"/>
            <a:chOff x="6219408" y="3785116"/>
            <a:chExt cx="4591010" cy="2549969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62D93A3-D6A5-46E5-8B24-3C4397B9A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86" t="3715" r="12857" b="15306"/>
            <a:stretch/>
          </p:blipFill>
          <p:spPr>
            <a:xfrm>
              <a:off x="6219408" y="3785116"/>
              <a:ext cx="4591010" cy="208434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CD404B-9625-4066-93FA-C51C29165637}"/>
                </a:ext>
              </a:extLst>
            </p:cNvPr>
            <p:cNvSpPr txBox="1"/>
            <p:nvPr/>
          </p:nvSpPr>
          <p:spPr>
            <a:xfrm>
              <a:off x="6636872" y="5869462"/>
              <a:ext cx="3756082" cy="465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Primary bend with inflation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7AF8485-3592-4F94-86C5-5E8F5648961C}"/>
              </a:ext>
            </a:extLst>
          </p:cNvPr>
          <p:cNvSpPr txBox="1"/>
          <p:nvPr/>
        </p:nvSpPr>
        <p:spPr>
          <a:xfrm>
            <a:off x="1279276" y="3978006"/>
            <a:ext cx="3417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Consequent bending shows more activity along the main chamber and electrodes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Indicates placing electrodes close to bend points is beneficial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F3095-5116-473A-880C-A0B172F13A3B}"/>
              </a:ext>
            </a:extLst>
          </p:cNvPr>
          <p:cNvSpPr txBox="1"/>
          <p:nvPr/>
        </p:nvSpPr>
        <p:spPr>
          <a:xfrm>
            <a:off x="779544" y="2323995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C5E26C-92C5-4EC1-8F88-467E9FA1E233}"/>
              </a:ext>
            </a:extLst>
          </p:cNvPr>
          <p:cNvSpPr txBox="1"/>
          <p:nvPr/>
        </p:nvSpPr>
        <p:spPr>
          <a:xfrm>
            <a:off x="4492705" y="2352578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E96496-DD15-4092-A6E4-34EA686AE470}"/>
              </a:ext>
            </a:extLst>
          </p:cNvPr>
          <p:cNvSpPr txBox="1"/>
          <p:nvPr/>
        </p:nvSpPr>
        <p:spPr>
          <a:xfrm>
            <a:off x="8562769" y="2335845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DA508-4CD3-463F-8BC4-28919BDB3EF7}"/>
              </a:ext>
            </a:extLst>
          </p:cNvPr>
          <p:cNvSpPr txBox="1"/>
          <p:nvPr/>
        </p:nvSpPr>
        <p:spPr>
          <a:xfrm>
            <a:off x="7652623" y="4929959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60109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E077D9-3B21-4F6A-9187-89188AC6C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18" t="7115" r="12222" b="707"/>
          <a:stretch/>
        </p:blipFill>
        <p:spPr>
          <a:xfrm>
            <a:off x="149205" y="1626344"/>
            <a:ext cx="5309828" cy="2051507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09" y="-19512"/>
            <a:ext cx="10159782" cy="609600"/>
          </a:xfrm>
        </p:spPr>
        <p:txBody>
          <a:bodyPr/>
          <a:lstStyle/>
          <a:p>
            <a:r>
              <a:rPr lang="en-US" dirty="0"/>
              <a:t>Methodology – EIT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C8251-493C-4AD5-8B09-18EAF5EA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548C35-B717-41A8-A2B1-942C68727978}"/>
              </a:ext>
            </a:extLst>
          </p:cNvPr>
          <p:cNvSpPr txBox="1"/>
          <p:nvPr/>
        </p:nvSpPr>
        <p:spPr>
          <a:xfrm>
            <a:off x="970520" y="1257012"/>
            <a:ext cx="366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SDM actuator incremental flexing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F8485-3592-4F94-86C5-5E8F5648961C}"/>
              </a:ext>
            </a:extLst>
          </p:cNvPr>
          <p:cNvSpPr txBox="1"/>
          <p:nvPr/>
        </p:nvSpPr>
        <p:spPr>
          <a:xfrm>
            <a:off x="1" y="4185715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Voltage signal is the result of the changing path length between electrodes within a conductive medium (0.5% saline solution)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 the path length increases, the resistivity increases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78D9D-C4E9-47F0-96FD-24F82C1D3D20}"/>
                  </a:ext>
                </a:extLst>
              </p:cNvPr>
              <p:cNvSpPr txBox="1"/>
              <p:nvPr/>
            </p:nvSpPr>
            <p:spPr>
              <a:xfrm>
                <a:off x="7735108" y="4127128"/>
                <a:ext cx="2527704" cy="2146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Relationship described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, where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R = resistivity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ρ = resistance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 = path length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 = cross-sectional area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78D9D-C4E9-47F0-96FD-24F82C1D3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108" y="4127128"/>
                <a:ext cx="2527704" cy="2146165"/>
              </a:xfrm>
              <a:prstGeom prst="rect">
                <a:avLst/>
              </a:prstGeom>
              <a:blipFill>
                <a:blip r:embed="rId3"/>
                <a:stretch>
                  <a:fillRect l="-2169" t="-1420" r="-3133" b="-36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36AE5BE-01F0-42FD-A418-93F73CF8C6A4}"/>
              </a:ext>
            </a:extLst>
          </p:cNvPr>
          <p:cNvGrpSpPr/>
          <p:nvPr/>
        </p:nvGrpSpPr>
        <p:grpSpPr>
          <a:xfrm>
            <a:off x="6462059" y="1142816"/>
            <a:ext cx="5362572" cy="2788857"/>
            <a:chOff x="6462059" y="1142816"/>
            <a:chExt cx="5362572" cy="27888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2D93A3-D6A5-46E5-8B24-3C4397B9A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92" t="7674" r="1490" b="-4853"/>
            <a:stretch/>
          </p:blipFill>
          <p:spPr>
            <a:xfrm>
              <a:off x="6462059" y="1441678"/>
              <a:ext cx="5073804" cy="248999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DB5CB06-E90D-4920-A81E-4014C795A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221" t="11466" r="1490" b="71747"/>
            <a:stretch/>
          </p:blipFill>
          <p:spPr>
            <a:xfrm>
              <a:off x="11109139" y="1486064"/>
              <a:ext cx="715492" cy="68946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CAD4BE-E8FA-4932-A84F-71FB2F4792FF}"/>
                </a:ext>
              </a:extLst>
            </p:cNvPr>
            <p:cNvSpPr txBox="1"/>
            <p:nvPr/>
          </p:nvSpPr>
          <p:spPr>
            <a:xfrm>
              <a:off x="7165361" y="1142816"/>
              <a:ext cx="366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SDM actuator flexing (5 iterations)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15103BE-52C3-4FEF-B549-FF68E76D3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21" t="11466" r="1490" b="71747"/>
          <a:stretch/>
        </p:blipFill>
        <p:spPr>
          <a:xfrm>
            <a:off x="656137" y="1657219"/>
            <a:ext cx="628766" cy="6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Hydraulic actuator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C8251-493C-4AD5-8B09-18EAF5EA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77C917-0F6B-4D97-8E87-CEC38FAB1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96" b="14908"/>
          <a:stretch/>
        </p:blipFill>
        <p:spPr>
          <a:xfrm>
            <a:off x="281131" y="1176489"/>
            <a:ext cx="3847404" cy="228236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18416389-873B-4380-87D4-11F3F277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464" y="1005729"/>
            <a:ext cx="3796388" cy="24420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DC6049-08C9-4C8C-B2EE-CB43836843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72" t="10583" r="4152" b="20858"/>
          <a:stretch/>
        </p:blipFill>
        <p:spPr>
          <a:xfrm>
            <a:off x="281130" y="3797964"/>
            <a:ext cx="3847403" cy="2143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8EB98A-EBF7-4DBB-8874-8DEE7D273A7F}"/>
              </a:ext>
            </a:extLst>
          </p:cNvPr>
          <p:cNvSpPr txBox="1"/>
          <p:nvPr/>
        </p:nvSpPr>
        <p:spPr>
          <a:xfrm>
            <a:off x="4578454" y="1176489"/>
            <a:ext cx="30350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Two-in-one hydraulic actuation chamber and EIT chamber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Bellows design allows smaller chambers to inflate, resulting in a bend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Issues: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3D printed material not watertight, making data inaccurate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Thickness of material prevented easy actuation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Needed high pressure to actuate</a:t>
            </a:r>
          </a:p>
        </p:txBody>
      </p:sp>
      <p:pic>
        <p:nvPicPr>
          <p:cNvPr id="3" name="3d_printed_actuating_hd">
            <a:hlinkClick r:id="" action="ppaction://media"/>
            <a:extLst>
              <a:ext uri="{FF2B5EF4-FFF2-40B4-BE49-F238E27FC236}">
                <a16:creationId xmlns:a16="http://schemas.microsoft.com/office/drawing/2014/main" id="{80E885B4-E6F5-4F46-ACB6-C6588AA602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63463" y="3802848"/>
            <a:ext cx="3796388" cy="2139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4D438B-C7EA-49C8-9686-7407C0902B41}"/>
              </a:ext>
            </a:extLst>
          </p:cNvPr>
          <p:cNvSpPr txBox="1"/>
          <p:nvPr/>
        </p:nvSpPr>
        <p:spPr>
          <a:xfrm>
            <a:off x="281131" y="3089519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DC0C2-7CDF-4D0F-937D-A78DC73835C2}"/>
              </a:ext>
            </a:extLst>
          </p:cNvPr>
          <p:cNvSpPr txBox="1"/>
          <p:nvPr/>
        </p:nvSpPr>
        <p:spPr>
          <a:xfrm>
            <a:off x="7978271" y="3078438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46917-37EB-44B3-A859-F8C9202EEE0C}"/>
              </a:ext>
            </a:extLst>
          </p:cNvPr>
          <p:cNvSpPr txBox="1"/>
          <p:nvPr/>
        </p:nvSpPr>
        <p:spPr>
          <a:xfrm>
            <a:off x="281130" y="5572530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699B6E-D245-40FE-97A4-5050D4B21E82}"/>
              </a:ext>
            </a:extLst>
          </p:cNvPr>
          <p:cNvSpPr txBox="1"/>
          <p:nvPr/>
        </p:nvSpPr>
        <p:spPr>
          <a:xfrm>
            <a:off x="8063462" y="5565403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2530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2-chamber pneumatic actuator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5C8251-493C-4AD5-8B09-18EAF5EA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37C08-2B77-45E3-8297-2B55D6FBF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96" b="6401"/>
          <a:stretch/>
        </p:blipFill>
        <p:spPr>
          <a:xfrm>
            <a:off x="536444" y="3453284"/>
            <a:ext cx="3551144" cy="2239946"/>
          </a:xfrm>
          <a:prstGeom prst="rect">
            <a:avLst/>
          </a:prstGeom>
        </p:spPr>
      </p:pic>
      <p:pic>
        <p:nvPicPr>
          <p:cNvPr id="6" name="Picture 5" descr="A black glove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5C8DC216-E591-4706-B74E-7197D91FF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33"/>
          <a:stretch/>
        </p:blipFill>
        <p:spPr>
          <a:xfrm>
            <a:off x="536443" y="1271397"/>
            <a:ext cx="3551143" cy="2353545"/>
          </a:xfrm>
          <a:prstGeom prst="rect">
            <a:avLst/>
          </a:prstGeom>
        </p:spPr>
      </p:pic>
      <p:pic>
        <p:nvPicPr>
          <p:cNvPr id="8" name="Picture 7" descr="A picture containing indoor, miller&#10;&#10;Description automatically generated">
            <a:extLst>
              <a:ext uri="{FF2B5EF4-FFF2-40B4-BE49-F238E27FC236}">
                <a16:creationId xmlns:a16="http://schemas.microsoft.com/office/drawing/2014/main" id="{EEE780D1-9193-4FE1-9FC2-BEAB5A455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065" y="1818836"/>
            <a:ext cx="4293771" cy="3220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1BCD26-CB80-4E8B-9B07-3AE50CDE3CA8}"/>
              </a:ext>
            </a:extLst>
          </p:cNvPr>
          <p:cNvSpPr txBox="1"/>
          <p:nvPr/>
        </p:nvSpPr>
        <p:spPr>
          <a:xfrm>
            <a:off x="4414219" y="2453841"/>
            <a:ext cx="2633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Separated EIT (liquid) and actuation (air) chambers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Frequent leaking due to imperfect 3D print, like previous iteration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2EDC2F-5BB2-4B1E-A576-CA4AAA468F9C}"/>
              </a:ext>
            </a:extLst>
          </p:cNvPr>
          <p:cNvSpPr txBox="1"/>
          <p:nvPr/>
        </p:nvSpPr>
        <p:spPr>
          <a:xfrm>
            <a:off x="2275144" y="2855383"/>
            <a:ext cx="1975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Actuation chamber/bellows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0201B-BEA7-4C22-ABC1-8BFD3E5CFE90}"/>
              </a:ext>
            </a:extLst>
          </p:cNvPr>
          <p:cNvSpPr txBox="1"/>
          <p:nvPr/>
        </p:nvSpPr>
        <p:spPr>
          <a:xfrm>
            <a:off x="1017816" y="5039164"/>
            <a:ext cx="1219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EIT chamber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1EE769-DB9F-4F86-854A-D5B8A807F5A0}"/>
              </a:ext>
            </a:extLst>
          </p:cNvPr>
          <p:cNvCxnSpPr/>
          <p:nvPr/>
        </p:nvCxnSpPr>
        <p:spPr bwMode="auto">
          <a:xfrm flipV="1">
            <a:off x="1491343" y="4664529"/>
            <a:ext cx="364671" cy="3746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055772-E22B-41B9-83F6-7D5EB1137E8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48000" y="2563586"/>
            <a:ext cx="277586" cy="3009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3E030F-5C88-4AB6-89FD-C0E23F8A09EC}"/>
              </a:ext>
            </a:extLst>
          </p:cNvPr>
          <p:cNvSpPr txBox="1"/>
          <p:nvPr/>
        </p:nvSpPr>
        <p:spPr>
          <a:xfrm>
            <a:off x="10302286" y="4731387"/>
            <a:ext cx="1219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Electrodes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81C04C-A310-41F1-8E4A-11C0222997C1}"/>
              </a:ext>
            </a:extLst>
          </p:cNvPr>
          <p:cNvCxnSpPr>
            <a:cxnSpLocks/>
            <a:endCxn id="17" idx="1"/>
          </p:cNvCxnSpPr>
          <p:nvPr/>
        </p:nvCxnSpPr>
        <p:spPr bwMode="auto">
          <a:xfrm flipH="1" flipV="1">
            <a:off x="10269096" y="3570112"/>
            <a:ext cx="593806" cy="11689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BA0844D1-4E3B-4668-8645-345CE34018DB}"/>
              </a:ext>
            </a:extLst>
          </p:cNvPr>
          <p:cNvSpPr/>
          <p:nvPr/>
        </p:nvSpPr>
        <p:spPr bwMode="auto">
          <a:xfrm rot="11158668">
            <a:off x="9911945" y="2563586"/>
            <a:ext cx="358125" cy="1975757"/>
          </a:xfrm>
          <a:prstGeom prst="lef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2FAA5-EFD3-4D5A-ACFE-A0941EA89EAC}"/>
              </a:ext>
            </a:extLst>
          </p:cNvPr>
          <p:cNvSpPr txBox="1"/>
          <p:nvPr/>
        </p:nvSpPr>
        <p:spPr>
          <a:xfrm>
            <a:off x="495867" y="3255610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108F7C-D9B3-49AC-A2AB-0555DF6D09A0}"/>
              </a:ext>
            </a:extLst>
          </p:cNvPr>
          <p:cNvSpPr txBox="1"/>
          <p:nvPr/>
        </p:nvSpPr>
        <p:spPr>
          <a:xfrm>
            <a:off x="7374065" y="4664529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301A6-9158-4C97-859A-6C29BC0B6E8A}"/>
              </a:ext>
            </a:extLst>
          </p:cNvPr>
          <p:cNvSpPr txBox="1"/>
          <p:nvPr/>
        </p:nvSpPr>
        <p:spPr>
          <a:xfrm>
            <a:off x="498457" y="5312377"/>
            <a:ext cx="52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65825228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c template.potx" id="{13AC6426-9D1E-4155-9E5C-ED5442B31343}" vid="{F32023AA-8614-4B10-8EFC-B8AA753962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5574</TotalTime>
  <Words>1049</Words>
  <Application>Microsoft Office PowerPoint</Application>
  <PresentationFormat>Widescreen</PresentationFormat>
  <Paragraphs>163</Paragraphs>
  <Slides>17</Slides>
  <Notes>0</Notes>
  <HiddenSlides>1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Lucida Grande</vt:lpstr>
      <vt:lpstr>Tahoma</vt:lpstr>
      <vt:lpstr>Times New Roman</vt:lpstr>
      <vt:lpstr>Wingdings</vt:lpstr>
      <vt:lpstr>Blank Presentation</vt:lpstr>
      <vt:lpstr>Sensing Soft Robot Shape Using Electrical Impedance Tomography</vt:lpstr>
      <vt:lpstr>This slide will be removed for the actual presentation, I have it here for reference</vt:lpstr>
      <vt:lpstr>Introduction and Objectives</vt:lpstr>
      <vt:lpstr>Methodology</vt:lpstr>
      <vt:lpstr>Methodology – EIDORS Simulations</vt:lpstr>
      <vt:lpstr>Methodology – EIDORS PneuNet simulations</vt:lpstr>
      <vt:lpstr>Methodology – EIT</vt:lpstr>
      <vt:lpstr>Methodology – Hydraulic actuator</vt:lpstr>
      <vt:lpstr>Methodology – 2-chamber pneumatic actuator</vt:lpstr>
      <vt:lpstr>Methodology – SDM cable-driven actuator</vt:lpstr>
      <vt:lpstr>Methodology – Point tracking</vt:lpstr>
      <vt:lpstr>Results – Finger actuation</vt:lpstr>
      <vt:lpstr>Results – EIT data with actuator bending</vt:lpstr>
      <vt:lpstr>Discussion</vt:lpstr>
      <vt:lpstr>References</vt:lpstr>
      <vt:lpstr>Questions?</vt:lpstr>
      <vt:lpstr>Appendix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 Tsui</dc:creator>
  <cp:lastModifiedBy>DeLorey, Charles</cp:lastModifiedBy>
  <cp:revision>58</cp:revision>
  <dcterms:created xsi:type="dcterms:W3CDTF">2020-10-06T13:09:49Z</dcterms:created>
  <dcterms:modified xsi:type="dcterms:W3CDTF">2021-09-06T15:07:58Z</dcterms:modified>
</cp:coreProperties>
</file>